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7" Type="http://schemas.openxmlformats.org/officeDocument/2006/relationships/slideLayout" Target="../slideLayouts/slideLayout1.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1907024"/>
            <a:ext cx="7477601" cy="1666399"/>
          </a:xfrm>
          <a:prstGeom prst="rect">
            <a:avLst/>
          </a:prstGeom>
          <a:noFill/>
          <a:ln/>
        </p:spPr>
        <p:txBody>
          <a:bodyPr wrap="square" rtlCol="0" anchor="t"/>
          <a:lstStyle/>
          <a:p>
            <a:pPr indent="0" marL="0">
              <a:lnSpc>
                <a:spcPts val="6561"/>
              </a:lnSpc>
              <a:buNone/>
            </a:pPr>
            <a:r>
              <a:rPr lang="en-US" sz="5249" b="1" dirty="0">
                <a:solidFill>
                  <a:srgbClr val="5B5F72"/>
                </a:solidFill>
                <a:latin typeface="Instrument Sans" pitchFamily="34" charset="0"/>
                <a:ea typeface="Instrument Sans" pitchFamily="34" charset="-122"/>
                <a:cs typeface="Instrument Sans" pitchFamily="34" charset="-120"/>
              </a:rPr>
              <a:t>Some facts about Dhulikhel</a:t>
            </a:r>
            <a:endParaRPr lang="en-US" sz="5249" dirty="0"/>
          </a:p>
        </p:txBody>
      </p:sp>
      <p:sp>
        <p:nvSpPr>
          <p:cNvPr id="6" name="Text 2"/>
          <p:cNvSpPr/>
          <p:nvPr/>
        </p:nvSpPr>
        <p:spPr>
          <a:xfrm>
            <a:off x="833199" y="3906679"/>
            <a:ext cx="7477601" cy="1777008"/>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Located around 30 km east of Kathmandu, Dhulikhel is a popular destination for both local and international tourists. It is known for its stunning mountain views, ancient temples, and cultural richness. The city offers a peaceful retreat and is frequented by visitors seeking a serene getaway.</a:t>
            </a:r>
            <a:endParaRPr lang="en-US" sz="1750" dirty="0"/>
          </a:p>
        </p:txBody>
      </p:sp>
      <p:sp>
        <p:nvSpPr>
          <p:cNvPr id="7" name="Shape 3"/>
          <p:cNvSpPr/>
          <p:nvPr/>
        </p:nvSpPr>
        <p:spPr>
          <a:xfrm>
            <a:off x="833199" y="5950268"/>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40819" y="5957887"/>
            <a:ext cx="340162" cy="340162"/>
          </a:xfrm>
          <a:prstGeom prst="rect">
            <a:avLst/>
          </a:prstGeom>
        </p:spPr>
      </p:pic>
      <p:sp>
        <p:nvSpPr>
          <p:cNvPr id="9" name="Text 4"/>
          <p:cNvSpPr/>
          <p:nvPr/>
        </p:nvSpPr>
        <p:spPr>
          <a:xfrm>
            <a:off x="1299686" y="5933599"/>
            <a:ext cx="1772364" cy="388858"/>
          </a:xfrm>
          <a:prstGeom prst="rect">
            <a:avLst/>
          </a:prstGeom>
          <a:noFill/>
          <a:ln/>
        </p:spPr>
        <p:txBody>
          <a:bodyPr wrap="none" rtlCol="0" anchor="t"/>
          <a:lstStyle/>
          <a:p>
            <a:pPr algn="l" indent="0" marL="0">
              <a:lnSpc>
                <a:spcPts val="3062"/>
              </a:lnSpc>
              <a:buNone/>
            </a:pPr>
            <a:r>
              <a:rPr lang="en-US" sz="2187" b="1" dirty="0">
                <a:solidFill>
                  <a:srgbClr val="5B5F71"/>
                </a:solidFill>
                <a:latin typeface="Instrument Sans" pitchFamily="34" charset="0"/>
                <a:ea typeface="Instrument Sans" pitchFamily="34" charset="-122"/>
                <a:cs typeface="Instrument Sans" pitchFamily="34" charset="-120"/>
              </a:rPr>
              <a:t>by Atul Dhital</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267"/>
          </a:xfrm>
          <a:prstGeom prst="rect">
            <a:avLst/>
          </a:prstGeom>
          <a:solidFill>
            <a:srgbClr val="FFFFFF">
              <a:alpha val="75000"/>
            </a:srgbClr>
          </a:solidFill>
          <a:ln/>
        </p:spPr>
      </p:sp>
      <p:sp>
        <p:nvSpPr>
          <p:cNvPr id="4" name="Text 1"/>
          <p:cNvSpPr/>
          <p:nvPr/>
        </p:nvSpPr>
        <p:spPr>
          <a:xfrm>
            <a:off x="2737366" y="529947"/>
            <a:ext cx="7675364" cy="602218"/>
          </a:xfrm>
          <a:prstGeom prst="rect">
            <a:avLst/>
          </a:prstGeom>
          <a:noFill/>
          <a:ln/>
        </p:spPr>
        <p:txBody>
          <a:bodyPr wrap="none" rtlCol="0" anchor="t"/>
          <a:lstStyle/>
          <a:p>
            <a:pPr indent="0" marL="0">
              <a:lnSpc>
                <a:spcPts val="4743"/>
              </a:lnSpc>
              <a:buNone/>
            </a:pPr>
            <a:r>
              <a:rPr lang="en-US" sz="3794" b="1" dirty="0">
                <a:solidFill>
                  <a:srgbClr val="5B5F72"/>
                </a:solidFill>
                <a:latin typeface="Instrument Sans" pitchFamily="34" charset="0"/>
                <a:ea typeface="Instrument Sans" pitchFamily="34" charset="-122"/>
                <a:cs typeface="Instrument Sans" pitchFamily="34" charset="-120"/>
              </a:rPr>
              <a:t>Destination Overview of Dhulikhel</a:t>
            </a:r>
            <a:endParaRPr lang="en-US" sz="3794" dirty="0"/>
          </a:p>
        </p:txBody>
      </p:sp>
      <p:sp>
        <p:nvSpPr>
          <p:cNvPr id="5" name="Shape 2"/>
          <p:cNvSpPr/>
          <p:nvPr/>
        </p:nvSpPr>
        <p:spPr>
          <a:xfrm>
            <a:off x="3007281" y="1517571"/>
            <a:ext cx="38457" cy="6183749"/>
          </a:xfrm>
          <a:prstGeom prst="roundRect">
            <a:avLst>
              <a:gd name="adj" fmla="val 225545"/>
            </a:avLst>
          </a:prstGeom>
          <a:solidFill>
            <a:srgbClr val="C9CACE"/>
          </a:solidFill>
          <a:ln/>
        </p:spPr>
      </p:sp>
      <p:sp>
        <p:nvSpPr>
          <p:cNvPr id="6" name="Shape 3"/>
          <p:cNvSpPr/>
          <p:nvPr/>
        </p:nvSpPr>
        <p:spPr>
          <a:xfrm>
            <a:off x="3243263" y="1865650"/>
            <a:ext cx="674608" cy="38457"/>
          </a:xfrm>
          <a:prstGeom prst="roundRect">
            <a:avLst>
              <a:gd name="adj" fmla="val 225545"/>
            </a:avLst>
          </a:prstGeom>
          <a:solidFill>
            <a:srgbClr val="C9CACE"/>
          </a:solidFill>
          <a:ln/>
        </p:spPr>
      </p:sp>
      <p:sp>
        <p:nvSpPr>
          <p:cNvPr id="7" name="Shape 4"/>
          <p:cNvSpPr/>
          <p:nvPr/>
        </p:nvSpPr>
        <p:spPr>
          <a:xfrm>
            <a:off x="2809637" y="1668185"/>
            <a:ext cx="433626" cy="433626"/>
          </a:xfrm>
          <a:prstGeom prst="roundRect">
            <a:avLst>
              <a:gd name="adj" fmla="val 20003"/>
            </a:avLst>
          </a:prstGeom>
          <a:solidFill>
            <a:srgbClr val="E3E4E8"/>
          </a:solidFill>
          <a:ln w="7620">
            <a:solidFill>
              <a:srgbClr val="C9CACE"/>
            </a:solidFill>
            <a:prstDash val="solid"/>
          </a:ln>
        </p:spPr>
      </p:sp>
      <p:sp>
        <p:nvSpPr>
          <p:cNvPr id="8" name="Text 5"/>
          <p:cNvSpPr/>
          <p:nvPr/>
        </p:nvSpPr>
        <p:spPr>
          <a:xfrm>
            <a:off x="2970490" y="1704261"/>
            <a:ext cx="111919" cy="361355"/>
          </a:xfrm>
          <a:prstGeom prst="rect">
            <a:avLst/>
          </a:prstGeom>
          <a:noFill/>
          <a:ln/>
        </p:spPr>
        <p:txBody>
          <a:bodyPr wrap="none" rtlCol="0" anchor="t"/>
          <a:lstStyle/>
          <a:p>
            <a:pPr algn="ctr" indent="0" marL="0">
              <a:lnSpc>
                <a:spcPts val="2846"/>
              </a:lnSpc>
              <a:buNone/>
            </a:pPr>
            <a:r>
              <a:rPr lang="en-US" sz="2277" b="1" dirty="0">
                <a:solidFill>
                  <a:srgbClr val="5B5F71"/>
                </a:solidFill>
                <a:latin typeface="Instrument Sans" pitchFamily="34" charset="0"/>
                <a:ea typeface="Instrument Sans" pitchFamily="34" charset="-122"/>
                <a:cs typeface="Instrument Sans" pitchFamily="34" charset="-120"/>
              </a:rPr>
              <a:t>1</a:t>
            </a:r>
            <a:endParaRPr lang="en-US" sz="2277" dirty="0"/>
          </a:p>
        </p:txBody>
      </p:sp>
      <p:sp>
        <p:nvSpPr>
          <p:cNvPr id="9" name="Text 6"/>
          <p:cNvSpPr/>
          <p:nvPr/>
        </p:nvSpPr>
        <p:spPr>
          <a:xfrm>
            <a:off x="4086463" y="1710214"/>
            <a:ext cx="2862262" cy="301228"/>
          </a:xfrm>
          <a:prstGeom prst="rect">
            <a:avLst/>
          </a:prstGeom>
          <a:noFill/>
          <a:ln/>
        </p:spPr>
        <p:txBody>
          <a:bodyPr wrap="none" rtlCol="0" anchor="t"/>
          <a:lstStyle/>
          <a:p>
            <a:pPr algn="l" indent="0" marL="0">
              <a:lnSpc>
                <a:spcPts val="2371"/>
              </a:lnSpc>
              <a:buNone/>
            </a:pPr>
            <a:r>
              <a:rPr lang="en-US" sz="1897" b="1" dirty="0">
                <a:solidFill>
                  <a:srgbClr val="5B5F71"/>
                </a:solidFill>
                <a:latin typeface="Instrument Sans" pitchFamily="34" charset="0"/>
                <a:ea typeface="Instrument Sans" pitchFamily="34" charset="-122"/>
                <a:cs typeface="Instrument Sans" pitchFamily="34" charset="-120"/>
              </a:rPr>
              <a:t>Stunning Himalaya Views</a:t>
            </a:r>
            <a:endParaRPr lang="en-US" sz="1897" dirty="0"/>
          </a:p>
        </p:txBody>
      </p:sp>
      <p:sp>
        <p:nvSpPr>
          <p:cNvPr id="10" name="Text 7"/>
          <p:cNvSpPr/>
          <p:nvPr/>
        </p:nvSpPr>
        <p:spPr>
          <a:xfrm>
            <a:off x="4086463" y="2127052"/>
            <a:ext cx="7806571" cy="1233487"/>
          </a:xfrm>
          <a:prstGeom prst="rect">
            <a:avLst/>
          </a:prstGeom>
          <a:noFill/>
          <a:ln/>
        </p:spPr>
        <p:txBody>
          <a:bodyPr wrap="square" rtlCol="0" anchor="t"/>
          <a:lstStyle/>
          <a:p>
            <a:pPr algn="l" indent="0" marL="0">
              <a:lnSpc>
                <a:spcPts val="2428"/>
              </a:lnSpc>
              <a:buNone/>
            </a:pPr>
            <a:r>
              <a:rPr lang="en-US" sz="1518" dirty="0">
                <a:solidFill>
                  <a:srgbClr val="5B5F71"/>
                </a:solidFill>
                <a:latin typeface="Instrument Sans" pitchFamily="34" charset="0"/>
                <a:ea typeface="Instrument Sans" pitchFamily="34" charset="-122"/>
                <a:cs typeface="Instrument Sans" pitchFamily="34" charset="-120"/>
              </a:rPr>
              <a:t>In clear weather, snow-capped peaks of the Himalayan ranges from Mount Langtang (7,234m) in the west to Mount Everest (8,848m) in the east can be seen. Long views of agricultural land, including terraced rice fields and wooded regions, provide excellent chances for sight-seeing, particularly between October and March.</a:t>
            </a:r>
            <a:endParaRPr lang="en-US" sz="1518" dirty="0"/>
          </a:p>
        </p:txBody>
      </p:sp>
      <p:sp>
        <p:nvSpPr>
          <p:cNvPr id="11" name="Shape 8"/>
          <p:cNvSpPr/>
          <p:nvPr/>
        </p:nvSpPr>
        <p:spPr>
          <a:xfrm>
            <a:off x="3243263" y="4093905"/>
            <a:ext cx="674608" cy="38457"/>
          </a:xfrm>
          <a:prstGeom prst="roundRect">
            <a:avLst>
              <a:gd name="adj" fmla="val 225545"/>
            </a:avLst>
          </a:prstGeom>
          <a:solidFill>
            <a:srgbClr val="C9CACE"/>
          </a:solidFill>
          <a:ln/>
        </p:spPr>
      </p:sp>
      <p:sp>
        <p:nvSpPr>
          <p:cNvPr id="12" name="Shape 9"/>
          <p:cNvSpPr/>
          <p:nvPr/>
        </p:nvSpPr>
        <p:spPr>
          <a:xfrm>
            <a:off x="2809637" y="3896439"/>
            <a:ext cx="433626" cy="433626"/>
          </a:xfrm>
          <a:prstGeom prst="roundRect">
            <a:avLst>
              <a:gd name="adj" fmla="val 20003"/>
            </a:avLst>
          </a:prstGeom>
          <a:solidFill>
            <a:srgbClr val="E3E4E8"/>
          </a:solidFill>
          <a:ln w="7620">
            <a:solidFill>
              <a:srgbClr val="C9CACE"/>
            </a:solidFill>
            <a:prstDash val="solid"/>
          </a:ln>
        </p:spPr>
      </p:sp>
      <p:sp>
        <p:nvSpPr>
          <p:cNvPr id="13" name="Text 10"/>
          <p:cNvSpPr/>
          <p:nvPr/>
        </p:nvSpPr>
        <p:spPr>
          <a:xfrm>
            <a:off x="2945844" y="3932515"/>
            <a:ext cx="161092" cy="361355"/>
          </a:xfrm>
          <a:prstGeom prst="rect">
            <a:avLst/>
          </a:prstGeom>
          <a:noFill/>
          <a:ln/>
        </p:spPr>
        <p:txBody>
          <a:bodyPr wrap="none" rtlCol="0" anchor="t"/>
          <a:lstStyle/>
          <a:p>
            <a:pPr algn="ctr" indent="0" marL="0">
              <a:lnSpc>
                <a:spcPts val="2846"/>
              </a:lnSpc>
              <a:buNone/>
            </a:pPr>
            <a:r>
              <a:rPr lang="en-US" sz="2277" b="1" dirty="0">
                <a:solidFill>
                  <a:srgbClr val="5B5F71"/>
                </a:solidFill>
                <a:latin typeface="Instrument Sans" pitchFamily="34" charset="0"/>
                <a:ea typeface="Instrument Sans" pitchFamily="34" charset="-122"/>
                <a:cs typeface="Instrument Sans" pitchFamily="34" charset="-120"/>
              </a:rPr>
              <a:t>2</a:t>
            </a:r>
            <a:endParaRPr lang="en-US" sz="2277" dirty="0"/>
          </a:p>
        </p:txBody>
      </p:sp>
      <p:sp>
        <p:nvSpPr>
          <p:cNvPr id="14" name="Text 11"/>
          <p:cNvSpPr/>
          <p:nvPr/>
        </p:nvSpPr>
        <p:spPr>
          <a:xfrm>
            <a:off x="4086463" y="3938468"/>
            <a:ext cx="2409349" cy="301228"/>
          </a:xfrm>
          <a:prstGeom prst="rect">
            <a:avLst/>
          </a:prstGeom>
          <a:noFill/>
          <a:ln/>
        </p:spPr>
        <p:txBody>
          <a:bodyPr wrap="none" rtlCol="0" anchor="t"/>
          <a:lstStyle/>
          <a:p>
            <a:pPr algn="l" indent="0" marL="0">
              <a:lnSpc>
                <a:spcPts val="2371"/>
              </a:lnSpc>
              <a:buNone/>
            </a:pPr>
            <a:r>
              <a:rPr lang="en-US" sz="1897" b="1" dirty="0">
                <a:solidFill>
                  <a:srgbClr val="5B5F71"/>
                </a:solidFill>
                <a:latin typeface="Instrument Sans" pitchFamily="34" charset="0"/>
                <a:ea typeface="Instrument Sans" pitchFamily="34" charset="-122"/>
                <a:cs typeface="Instrument Sans" pitchFamily="34" charset="-120"/>
              </a:rPr>
              <a:t>Adventure Tourism</a:t>
            </a:r>
            <a:endParaRPr lang="en-US" sz="1897" dirty="0"/>
          </a:p>
        </p:txBody>
      </p:sp>
      <p:sp>
        <p:nvSpPr>
          <p:cNvPr id="15" name="Text 12"/>
          <p:cNvSpPr/>
          <p:nvPr/>
        </p:nvSpPr>
        <p:spPr>
          <a:xfrm>
            <a:off x="4086463" y="4355306"/>
            <a:ext cx="7806571" cy="1233487"/>
          </a:xfrm>
          <a:prstGeom prst="rect">
            <a:avLst/>
          </a:prstGeom>
          <a:noFill/>
          <a:ln/>
        </p:spPr>
        <p:txBody>
          <a:bodyPr wrap="square" rtlCol="0" anchor="t"/>
          <a:lstStyle/>
          <a:p>
            <a:pPr algn="l" indent="0" marL="0">
              <a:lnSpc>
                <a:spcPts val="2428"/>
              </a:lnSpc>
              <a:buNone/>
            </a:pPr>
            <a:r>
              <a:rPr lang="en-US" sz="1518" dirty="0">
                <a:solidFill>
                  <a:srgbClr val="5B5F71"/>
                </a:solidFill>
                <a:latin typeface="Instrument Sans" pitchFamily="34" charset="0"/>
                <a:ea typeface="Instrument Sans" pitchFamily="34" charset="-122"/>
                <a:cs typeface="Instrument Sans" pitchFamily="34" charset="-120"/>
              </a:rPr>
              <a:t>Dhulikhel is a popular hiking and trekking destination, as well as mountain riding and cycling due to its clean environment, beauty, and links to cultural places. There are also several activities in the area, such as canyoning, bungee jumping, high rope, rafting, and bird viewing.</a:t>
            </a:r>
            <a:endParaRPr lang="en-US" sz="1518" dirty="0"/>
          </a:p>
        </p:txBody>
      </p:sp>
      <p:sp>
        <p:nvSpPr>
          <p:cNvPr id="16" name="Shape 13"/>
          <p:cNvSpPr/>
          <p:nvPr/>
        </p:nvSpPr>
        <p:spPr>
          <a:xfrm>
            <a:off x="3243263" y="6322159"/>
            <a:ext cx="674608" cy="38457"/>
          </a:xfrm>
          <a:prstGeom prst="roundRect">
            <a:avLst>
              <a:gd name="adj" fmla="val 225545"/>
            </a:avLst>
          </a:prstGeom>
          <a:solidFill>
            <a:srgbClr val="C9CACE"/>
          </a:solidFill>
          <a:ln/>
        </p:spPr>
      </p:sp>
      <p:sp>
        <p:nvSpPr>
          <p:cNvPr id="17" name="Shape 14"/>
          <p:cNvSpPr/>
          <p:nvPr/>
        </p:nvSpPr>
        <p:spPr>
          <a:xfrm>
            <a:off x="2809637" y="6124694"/>
            <a:ext cx="433626" cy="433626"/>
          </a:xfrm>
          <a:prstGeom prst="roundRect">
            <a:avLst>
              <a:gd name="adj" fmla="val 20003"/>
            </a:avLst>
          </a:prstGeom>
          <a:solidFill>
            <a:srgbClr val="E3E4E8"/>
          </a:solidFill>
          <a:ln w="7620">
            <a:solidFill>
              <a:srgbClr val="C9CACE"/>
            </a:solidFill>
            <a:prstDash val="solid"/>
          </a:ln>
        </p:spPr>
      </p:sp>
      <p:sp>
        <p:nvSpPr>
          <p:cNvPr id="18" name="Text 15"/>
          <p:cNvSpPr/>
          <p:nvPr/>
        </p:nvSpPr>
        <p:spPr>
          <a:xfrm>
            <a:off x="2942749" y="6160770"/>
            <a:ext cx="167402" cy="361355"/>
          </a:xfrm>
          <a:prstGeom prst="rect">
            <a:avLst/>
          </a:prstGeom>
          <a:noFill/>
          <a:ln/>
        </p:spPr>
        <p:txBody>
          <a:bodyPr wrap="none" rtlCol="0" anchor="t"/>
          <a:lstStyle/>
          <a:p>
            <a:pPr algn="ctr" indent="0" marL="0">
              <a:lnSpc>
                <a:spcPts val="2846"/>
              </a:lnSpc>
              <a:buNone/>
            </a:pPr>
            <a:r>
              <a:rPr lang="en-US" sz="2277" b="1" dirty="0">
                <a:solidFill>
                  <a:srgbClr val="5B5F71"/>
                </a:solidFill>
                <a:latin typeface="Instrument Sans" pitchFamily="34" charset="0"/>
                <a:ea typeface="Instrument Sans" pitchFamily="34" charset="-122"/>
                <a:cs typeface="Instrument Sans" pitchFamily="34" charset="-120"/>
              </a:rPr>
              <a:t>3</a:t>
            </a:r>
            <a:endParaRPr lang="en-US" sz="2277" dirty="0"/>
          </a:p>
        </p:txBody>
      </p:sp>
      <p:sp>
        <p:nvSpPr>
          <p:cNvPr id="19" name="Text 16"/>
          <p:cNvSpPr/>
          <p:nvPr/>
        </p:nvSpPr>
        <p:spPr>
          <a:xfrm>
            <a:off x="4086463" y="6166723"/>
            <a:ext cx="2409349" cy="301228"/>
          </a:xfrm>
          <a:prstGeom prst="rect">
            <a:avLst/>
          </a:prstGeom>
          <a:noFill/>
          <a:ln/>
        </p:spPr>
        <p:txBody>
          <a:bodyPr wrap="none" rtlCol="0" anchor="t"/>
          <a:lstStyle/>
          <a:p>
            <a:pPr algn="l" indent="0" marL="0">
              <a:lnSpc>
                <a:spcPts val="2371"/>
              </a:lnSpc>
              <a:buNone/>
            </a:pPr>
            <a:r>
              <a:rPr lang="en-US" sz="1897" b="1" dirty="0">
                <a:solidFill>
                  <a:srgbClr val="5B5F71"/>
                </a:solidFill>
                <a:latin typeface="Instrument Sans" pitchFamily="34" charset="0"/>
                <a:ea typeface="Instrument Sans" pitchFamily="34" charset="-122"/>
                <a:cs typeface="Instrument Sans" pitchFamily="34" charset="-120"/>
              </a:rPr>
              <a:t>Agriculture Tourism</a:t>
            </a:r>
            <a:endParaRPr lang="en-US" sz="1897" dirty="0"/>
          </a:p>
        </p:txBody>
      </p:sp>
      <p:sp>
        <p:nvSpPr>
          <p:cNvPr id="20" name="Text 17"/>
          <p:cNvSpPr/>
          <p:nvPr/>
        </p:nvSpPr>
        <p:spPr>
          <a:xfrm>
            <a:off x="4086463" y="6583561"/>
            <a:ext cx="7806571" cy="925116"/>
          </a:xfrm>
          <a:prstGeom prst="rect">
            <a:avLst/>
          </a:prstGeom>
          <a:noFill/>
          <a:ln/>
        </p:spPr>
        <p:txBody>
          <a:bodyPr wrap="square" rtlCol="0" anchor="t"/>
          <a:lstStyle/>
          <a:p>
            <a:pPr algn="l" indent="0" marL="0">
              <a:lnSpc>
                <a:spcPts val="2428"/>
              </a:lnSpc>
              <a:buNone/>
            </a:pPr>
            <a:r>
              <a:rPr lang="en-US" sz="1518" dirty="0">
                <a:solidFill>
                  <a:srgbClr val="5B5F71"/>
                </a:solidFill>
                <a:latin typeface="Instrument Sans" pitchFamily="34" charset="0"/>
                <a:ea typeface="Instrument Sans" pitchFamily="34" charset="-122"/>
                <a:cs typeface="Instrument Sans" pitchFamily="34" charset="-120"/>
              </a:rPr>
              <a:t>Dhulikhel has attracted agriculture-related value-added companies like cheese making with farm-gate retail and homestays. The homestay programs offer tourists the opportunity to experience the lifestyle and traditions of the local communities.</a:t>
            </a:r>
            <a:endParaRPr lang="en-US" sz="1518"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039064"/>
            <a:ext cx="6977301"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Dhulikhel’s Tourism Assets</a:t>
            </a:r>
            <a:endParaRPr lang="en-US" sz="4374" dirty="0"/>
          </a:p>
        </p:txBody>
      </p:sp>
      <p:sp>
        <p:nvSpPr>
          <p:cNvPr id="5" name="Text 2"/>
          <p:cNvSpPr/>
          <p:nvPr/>
        </p:nvSpPr>
        <p:spPr>
          <a:xfrm>
            <a:off x="2037993" y="3288863"/>
            <a:ext cx="2777490" cy="347186"/>
          </a:xfrm>
          <a:prstGeom prst="rect">
            <a:avLst/>
          </a:prstGeom>
          <a:noFill/>
          <a:ln/>
        </p:spPr>
        <p:txBody>
          <a:bodyPr wrap="none" rtlCol="0" anchor="t"/>
          <a:lstStyle/>
          <a:p>
            <a:pPr indent="0" marL="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Distinct Destinations</a:t>
            </a:r>
            <a:endParaRPr lang="en-US" sz="2187" dirty="0"/>
          </a:p>
        </p:txBody>
      </p:sp>
      <p:sp>
        <p:nvSpPr>
          <p:cNvPr id="6" name="Text 3"/>
          <p:cNvSpPr/>
          <p:nvPr/>
        </p:nvSpPr>
        <p:spPr>
          <a:xfrm>
            <a:off x="2037993" y="3858220"/>
            <a:ext cx="5006221" cy="2132409"/>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Dhulikhel’s cultural and tourism assets provide a snapshot of important tourism attractions, the obstacles associated with their development, sustainable management, and potential to further enhance assets or overcome growth constraints.</a:t>
            </a:r>
            <a:endParaRPr lang="en-US" sz="1750" dirty="0"/>
          </a:p>
        </p:txBody>
      </p:sp>
      <p:sp>
        <p:nvSpPr>
          <p:cNvPr id="7" name="Text 4"/>
          <p:cNvSpPr/>
          <p:nvPr/>
        </p:nvSpPr>
        <p:spPr>
          <a:xfrm>
            <a:off x="7593806" y="3288863"/>
            <a:ext cx="2946202" cy="347186"/>
          </a:xfrm>
          <a:prstGeom prst="rect">
            <a:avLst/>
          </a:prstGeom>
          <a:noFill/>
          <a:ln/>
        </p:spPr>
        <p:txBody>
          <a:bodyPr wrap="none" rtlCol="0" anchor="t"/>
          <a:lstStyle/>
          <a:p>
            <a:pPr indent="0" marL="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Physical Infrastructure</a:t>
            </a:r>
            <a:endParaRPr lang="en-US" sz="2187" dirty="0"/>
          </a:p>
        </p:txBody>
      </p:sp>
      <p:sp>
        <p:nvSpPr>
          <p:cNvPr id="8" name="Text 5"/>
          <p:cNvSpPr/>
          <p:nvPr/>
        </p:nvSpPr>
        <p:spPr>
          <a:xfrm>
            <a:off x="7593806" y="3858220"/>
            <a:ext cx="5006221" cy="1421606"/>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The physical infrastructure in Dhulikhel facilitates tourist transportation and visitor experience, contributing to the overall tourism appeal of the city.</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165622"/>
            <a:ext cx="7699891"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Dhulikhel Tourism Landscape</a:t>
            </a:r>
            <a:endParaRPr lang="en-US" sz="4374" dirty="0"/>
          </a:p>
        </p:txBody>
      </p:sp>
      <p:pic>
        <p:nvPicPr>
          <p:cNvPr id="5" name="Image 1" descr="preencoded.png">    </p:cNvPr>
          <p:cNvPicPr>
            <a:picLocks noChangeAspect="1"/>
          </p:cNvPicPr>
          <p:nvPr/>
        </p:nvPicPr>
        <p:blipFill>
          <a:blip r:embed="rId2"/>
          <a:stretch>
            <a:fillRect/>
          </a:stretch>
        </p:blipFill>
        <p:spPr>
          <a:xfrm>
            <a:off x="2037993" y="2304336"/>
            <a:ext cx="3518059" cy="888682"/>
          </a:xfrm>
          <a:prstGeom prst="rect">
            <a:avLst/>
          </a:prstGeom>
        </p:spPr>
      </p:pic>
      <p:sp>
        <p:nvSpPr>
          <p:cNvPr id="6" name="Text 2"/>
          <p:cNvSpPr/>
          <p:nvPr/>
        </p:nvSpPr>
        <p:spPr>
          <a:xfrm>
            <a:off x="2260163" y="3526274"/>
            <a:ext cx="3073718" cy="694373"/>
          </a:xfrm>
          <a:prstGeom prst="rect">
            <a:avLst/>
          </a:prstGeom>
          <a:noFill/>
          <a:ln/>
        </p:spPr>
        <p:txBody>
          <a:bodyPr wrap="square" rtlCol="0" anchor="t"/>
          <a:lstStyle/>
          <a:p>
            <a:pPr algn="l"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Stunning Himalaya Views</a:t>
            </a:r>
            <a:endParaRPr lang="en-US" sz="2187" dirty="0"/>
          </a:p>
        </p:txBody>
      </p:sp>
      <p:sp>
        <p:nvSpPr>
          <p:cNvPr id="7" name="Text 3"/>
          <p:cNvSpPr/>
          <p:nvPr/>
        </p:nvSpPr>
        <p:spPr>
          <a:xfrm>
            <a:off x="2260163" y="4353878"/>
            <a:ext cx="3073718" cy="2487811"/>
          </a:xfrm>
          <a:prstGeom prst="rect">
            <a:avLst/>
          </a:prstGeom>
          <a:noFill/>
          <a:ln/>
        </p:spPr>
        <p:txBody>
          <a:bodyPr wrap="square" rtlCol="0" anchor="t"/>
          <a:lstStyle/>
          <a:p>
            <a:pPr algn="l"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In clear weather, snow-capped peaks of the Himalayan ranges from Mount Langtang (7,234m) in the west to Mount Everest (8,848m) in the east can be seen.</a:t>
            </a:r>
            <a:endParaRPr lang="en-US" sz="1750" dirty="0"/>
          </a:p>
        </p:txBody>
      </p:sp>
      <p:pic>
        <p:nvPicPr>
          <p:cNvPr id="8" name="Image 2" descr="preencoded.png">    </p:cNvPr>
          <p:cNvPicPr>
            <a:picLocks noChangeAspect="1"/>
          </p:cNvPicPr>
          <p:nvPr/>
        </p:nvPicPr>
        <p:blipFill>
          <a:blip r:embed="rId3"/>
          <a:stretch>
            <a:fillRect/>
          </a:stretch>
        </p:blipFill>
        <p:spPr>
          <a:xfrm>
            <a:off x="5556052" y="2304336"/>
            <a:ext cx="3518178" cy="888682"/>
          </a:xfrm>
          <a:prstGeom prst="rect">
            <a:avLst/>
          </a:prstGeom>
        </p:spPr>
      </p:pic>
      <p:sp>
        <p:nvSpPr>
          <p:cNvPr id="9" name="Text 4"/>
          <p:cNvSpPr/>
          <p:nvPr/>
        </p:nvSpPr>
        <p:spPr>
          <a:xfrm>
            <a:off x="5778222" y="3526274"/>
            <a:ext cx="2777490" cy="347186"/>
          </a:xfrm>
          <a:prstGeom prst="rect">
            <a:avLst/>
          </a:prstGeom>
          <a:noFill/>
          <a:ln/>
        </p:spPr>
        <p:txBody>
          <a:bodyPr wrap="none" rtlCol="0" anchor="t"/>
          <a:lstStyle/>
          <a:p>
            <a:pPr algn="l"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Adventure Tourism</a:t>
            </a:r>
            <a:endParaRPr lang="en-US" sz="2187" dirty="0"/>
          </a:p>
        </p:txBody>
      </p:sp>
      <p:sp>
        <p:nvSpPr>
          <p:cNvPr id="10" name="Text 5"/>
          <p:cNvSpPr/>
          <p:nvPr/>
        </p:nvSpPr>
        <p:spPr>
          <a:xfrm>
            <a:off x="5778222" y="4006691"/>
            <a:ext cx="3073837" cy="2132409"/>
          </a:xfrm>
          <a:prstGeom prst="rect">
            <a:avLst/>
          </a:prstGeom>
          <a:noFill/>
          <a:ln/>
        </p:spPr>
        <p:txBody>
          <a:bodyPr wrap="square" rtlCol="0" anchor="t"/>
          <a:lstStyle/>
          <a:p>
            <a:pPr algn="l"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Dhulikhel is a popular hiking and trekking destination, as well as mountain riding and cycling due to its clean environment, beauty, and links to cultural places.</a:t>
            </a:r>
            <a:endParaRPr lang="en-US" sz="1750" dirty="0"/>
          </a:p>
        </p:txBody>
      </p:sp>
      <p:pic>
        <p:nvPicPr>
          <p:cNvPr id="11" name="Image 3" descr="preencoded.png">    </p:cNvPr>
          <p:cNvPicPr>
            <a:picLocks noChangeAspect="1"/>
          </p:cNvPicPr>
          <p:nvPr/>
        </p:nvPicPr>
        <p:blipFill>
          <a:blip r:embed="rId4"/>
          <a:stretch>
            <a:fillRect/>
          </a:stretch>
        </p:blipFill>
        <p:spPr>
          <a:xfrm>
            <a:off x="9074229" y="2304336"/>
            <a:ext cx="3518178" cy="888682"/>
          </a:xfrm>
          <a:prstGeom prst="rect">
            <a:avLst/>
          </a:prstGeom>
        </p:spPr>
      </p:pic>
      <p:sp>
        <p:nvSpPr>
          <p:cNvPr id="12" name="Text 6"/>
          <p:cNvSpPr/>
          <p:nvPr/>
        </p:nvSpPr>
        <p:spPr>
          <a:xfrm>
            <a:off x="9296400" y="3526274"/>
            <a:ext cx="2777490" cy="347186"/>
          </a:xfrm>
          <a:prstGeom prst="rect">
            <a:avLst/>
          </a:prstGeom>
          <a:noFill/>
          <a:ln/>
        </p:spPr>
        <p:txBody>
          <a:bodyPr wrap="none" rtlCol="0" anchor="t"/>
          <a:lstStyle/>
          <a:p>
            <a:pPr algn="l"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Agriculture Tourism</a:t>
            </a:r>
            <a:endParaRPr lang="en-US" sz="2187" dirty="0"/>
          </a:p>
        </p:txBody>
      </p:sp>
      <p:sp>
        <p:nvSpPr>
          <p:cNvPr id="13" name="Text 7"/>
          <p:cNvSpPr/>
          <p:nvPr/>
        </p:nvSpPr>
        <p:spPr>
          <a:xfrm>
            <a:off x="9296400" y="4006691"/>
            <a:ext cx="3073837" cy="1777008"/>
          </a:xfrm>
          <a:prstGeom prst="rect">
            <a:avLst/>
          </a:prstGeom>
          <a:noFill/>
          <a:ln/>
        </p:spPr>
        <p:txBody>
          <a:bodyPr wrap="square" rtlCol="0" anchor="t"/>
          <a:lstStyle/>
          <a:p>
            <a:pPr algn="l"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Dhulikhel has attracted agriculture-related value-added companies like cheese making with farm-gate retail and homestays.</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2347317"/>
            <a:ext cx="8463677"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Tangible and Intangible Heritage</a:t>
            </a:r>
            <a:endParaRPr lang="en-US" sz="4374" dirty="0"/>
          </a:p>
        </p:txBody>
      </p:sp>
      <p:sp>
        <p:nvSpPr>
          <p:cNvPr id="6" name="Shape 2"/>
          <p:cNvSpPr/>
          <p:nvPr/>
        </p:nvSpPr>
        <p:spPr>
          <a:xfrm>
            <a:off x="833199" y="3548539"/>
            <a:ext cx="499943" cy="499943"/>
          </a:xfrm>
          <a:prstGeom prst="roundRect">
            <a:avLst>
              <a:gd name="adj" fmla="val 20000"/>
            </a:avLst>
          </a:prstGeom>
          <a:solidFill>
            <a:srgbClr val="E3E4E8"/>
          </a:solidFill>
          <a:ln w="7620">
            <a:solidFill>
              <a:srgbClr val="C9CACE"/>
            </a:solidFill>
            <a:prstDash val="solid"/>
          </a:ln>
        </p:spPr>
      </p:sp>
      <p:sp>
        <p:nvSpPr>
          <p:cNvPr id="7" name="Text 3"/>
          <p:cNvSpPr/>
          <p:nvPr/>
        </p:nvSpPr>
        <p:spPr>
          <a:xfrm>
            <a:off x="1018580" y="3590211"/>
            <a:ext cx="129064"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1</a:t>
            </a:r>
            <a:endParaRPr lang="en-US" sz="2624" dirty="0"/>
          </a:p>
        </p:txBody>
      </p:sp>
      <p:sp>
        <p:nvSpPr>
          <p:cNvPr id="8" name="Text 4"/>
          <p:cNvSpPr/>
          <p:nvPr/>
        </p:nvSpPr>
        <p:spPr>
          <a:xfrm>
            <a:off x="1555313" y="3624858"/>
            <a:ext cx="2777490"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Intangible Heritage</a:t>
            </a:r>
            <a:endParaRPr lang="en-US" sz="2187" dirty="0"/>
          </a:p>
        </p:txBody>
      </p:sp>
      <p:sp>
        <p:nvSpPr>
          <p:cNvPr id="9" name="Text 5"/>
          <p:cNvSpPr/>
          <p:nvPr/>
        </p:nvSpPr>
        <p:spPr>
          <a:xfrm>
            <a:off x="1555313" y="4105275"/>
            <a:ext cx="3820001" cy="1066205"/>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Dhulikhel’s living heritage is both ‘intangible’ (cultural practices) and ‘tangible’ (physical).</a:t>
            </a:r>
            <a:endParaRPr lang="en-US" sz="1750" dirty="0"/>
          </a:p>
        </p:txBody>
      </p:sp>
      <p:sp>
        <p:nvSpPr>
          <p:cNvPr id="10" name="Shape 6"/>
          <p:cNvSpPr/>
          <p:nvPr/>
        </p:nvSpPr>
        <p:spPr>
          <a:xfrm>
            <a:off x="5597485" y="3548539"/>
            <a:ext cx="499943" cy="499943"/>
          </a:xfrm>
          <a:prstGeom prst="roundRect">
            <a:avLst>
              <a:gd name="adj" fmla="val 20000"/>
            </a:avLst>
          </a:prstGeom>
          <a:solidFill>
            <a:srgbClr val="E3E4E8"/>
          </a:solidFill>
          <a:ln w="7620">
            <a:solidFill>
              <a:srgbClr val="C9CACE"/>
            </a:solidFill>
            <a:prstDash val="solid"/>
          </a:ln>
        </p:spPr>
      </p:sp>
      <p:sp>
        <p:nvSpPr>
          <p:cNvPr id="11" name="Text 7"/>
          <p:cNvSpPr/>
          <p:nvPr/>
        </p:nvSpPr>
        <p:spPr>
          <a:xfrm>
            <a:off x="5754529" y="3590211"/>
            <a:ext cx="185738"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2</a:t>
            </a:r>
            <a:endParaRPr lang="en-US" sz="2624" dirty="0"/>
          </a:p>
        </p:txBody>
      </p:sp>
      <p:sp>
        <p:nvSpPr>
          <p:cNvPr id="12" name="Text 8"/>
          <p:cNvSpPr/>
          <p:nvPr/>
        </p:nvSpPr>
        <p:spPr>
          <a:xfrm>
            <a:off x="6319599" y="3624858"/>
            <a:ext cx="3245763"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Tangible Heritage Assets</a:t>
            </a:r>
            <a:endParaRPr lang="en-US" sz="2187" dirty="0"/>
          </a:p>
        </p:txBody>
      </p:sp>
      <p:sp>
        <p:nvSpPr>
          <p:cNvPr id="13" name="Text 9"/>
          <p:cNvSpPr/>
          <p:nvPr/>
        </p:nvSpPr>
        <p:spPr>
          <a:xfrm>
            <a:off x="6319599" y="4105275"/>
            <a:ext cx="3820001" cy="1777008"/>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Dhulikhel is blessed with many tangible built heritage assets including pagoda style temples, stone carved statues, shrines, and hitis.</a:t>
            </a:r>
            <a:endParaRPr lang="en-US" sz="1750"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2420183"/>
            <a:ext cx="6325791"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Tourist Accommodation</a:t>
            </a:r>
            <a:endParaRPr lang="en-US" sz="4374" dirty="0"/>
          </a:p>
        </p:txBody>
      </p:sp>
      <p:sp>
        <p:nvSpPr>
          <p:cNvPr id="7" name="Shape 3"/>
          <p:cNvSpPr/>
          <p:nvPr/>
        </p:nvSpPr>
        <p:spPr>
          <a:xfrm>
            <a:off x="2037993" y="3447812"/>
            <a:ext cx="5166122" cy="2361605"/>
          </a:xfrm>
          <a:prstGeom prst="roundRect">
            <a:avLst>
              <a:gd name="adj" fmla="val 4234"/>
            </a:avLst>
          </a:prstGeom>
          <a:solidFill>
            <a:srgbClr val="E3E4E8"/>
          </a:solidFill>
          <a:ln w="7620">
            <a:solidFill>
              <a:srgbClr val="C9CACE"/>
            </a:solidFill>
            <a:prstDash val="solid"/>
          </a:ln>
        </p:spPr>
      </p:sp>
      <p:sp>
        <p:nvSpPr>
          <p:cNvPr id="8" name="Text 4"/>
          <p:cNvSpPr/>
          <p:nvPr/>
        </p:nvSpPr>
        <p:spPr>
          <a:xfrm>
            <a:off x="2267783" y="3677603"/>
            <a:ext cx="4335899"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Diverse Accommodation Options</a:t>
            </a:r>
            <a:endParaRPr lang="en-US" sz="2187" dirty="0"/>
          </a:p>
        </p:txBody>
      </p:sp>
      <p:sp>
        <p:nvSpPr>
          <p:cNvPr id="9" name="Text 5"/>
          <p:cNvSpPr/>
          <p:nvPr/>
        </p:nvSpPr>
        <p:spPr>
          <a:xfrm>
            <a:off x="2267783" y="4158020"/>
            <a:ext cx="4706541" cy="1066205"/>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Dhulikhel has a diverse choice of accommodation options, including budget hotels, luxury hotels, and rural homestays.</a:t>
            </a:r>
            <a:endParaRPr lang="en-US" sz="1750" dirty="0"/>
          </a:p>
        </p:txBody>
      </p:sp>
      <p:sp>
        <p:nvSpPr>
          <p:cNvPr id="10" name="Shape 6"/>
          <p:cNvSpPr/>
          <p:nvPr/>
        </p:nvSpPr>
        <p:spPr>
          <a:xfrm>
            <a:off x="7426285" y="3447812"/>
            <a:ext cx="5166122" cy="2361605"/>
          </a:xfrm>
          <a:prstGeom prst="roundRect">
            <a:avLst>
              <a:gd name="adj" fmla="val 4234"/>
            </a:avLst>
          </a:prstGeom>
          <a:solidFill>
            <a:srgbClr val="E3E4E8"/>
          </a:solidFill>
          <a:ln w="7620">
            <a:solidFill>
              <a:srgbClr val="C9CACE"/>
            </a:solidFill>
            <a:prstDash val="solid"/>
          </a:ln>
        </p:spPr>
      </p:sp>
      <p:sp>
        <p:nvSpPr>
          <p:cNvPr id="11" name="Text 7"/>
          <p:cNvSpPr/>
          <p:nvPr/>
        </p:nvSpPr>
        <p:spPr>
          <a:xfrm>
            <a:off x="7656076" y="3677603"/>
            <a:ext cx="3622000"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Accommodation Expansion</a:t>
            </a:r>
            <a:endParaRPr lang="en-US" sz="2187" dirty="0"/>
          </a:p>
        </p:txBody>
      </p:sp>
      <p:sp>
        <p:nvSpPr>
          <p:cNvPr id="12" name="Text 8"/>
          <p:cNvSpPr/>
          <p:nvPr/>
        </p:nvSpPr>
        <p:spPr>
          <a:xfrm>
            <a:off x="7656076" y="4158020"/>
            <a:ext cx="4706541" cy="1421606"/>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New accommodation premises are the Municipality’s fastest expanding business category, offering a wide range of lodging options.</a:t>
            </a:r>
            <a:endParaRPr lang="en-US" sz="1750" dirty="0"/>
          </a:p>
        </p:txBody>
      </p:sp>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422208"/>
            <a:ext cx="9235678"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Community Forests and Population</a:t>
            </a:r>
            <a:endParaRPr lang="en-US" sz="4374" dirty="0"/>
          </a:p>
        </p:txBody>
      </p:sp>
      <p:sp>
        <p:nvSpPr>
          <p:cNvPr id="5" name="Text 2"/>
          <p:cNvSpPr/>
          <p:nvPr/>
        </p:nvSpPr>
        <p:spPr>
          <a:xfrm>
            <a:off x="2037993" y="3672007"/>
            <a:ext cx="5110520" cy="666512"/>
          </a:xfrm>
          <a:prstGeom prst="rect">
            <a:avLst/>
          </a:prstGeom>
          <a:noFill/>
          <a:ln/>
        </p:spPr>
        <p:txBody>
          <a:bodyPr wrap="none" rtlCol="0" anchor="t"/>
          <a:lstStyle/>
          <a:p>
            <a:pPr algn="ctr" indent="0" marL="0">
              <a:lnSpc>
                <a:spcPts val="5249"/>
              </a:lnSpc>
              <a:buNone/>
            </a:pPr>
            <a:r>
              <a:rPr lang="en-US" sz="5249" b="1" dirty="0">
                <a:solidFill>
                  <a:srgbClr val="5B5F71"/>
                </a:solidFill>
                <a:latin typeface="Instrument Sans" pitchFamily="34" charset="0"/>
                <a:ea typeface="Instrument Sans" pitchFamily="34" charset="-122"/>
                <a:cs typeface="Instrument Sans" pitchFamily="34" charset="-120"/>
              </a:rPr>
              <a:t>36</a:t>
            </a:r>
            <a:endParaRPr lang="en-US" sz="5249" dirty="0"/>
          </a:p>
        </p:txBody>
      </p:sp>
      <p:sp>
        <p:nvSpPr>
          <p:cNvPr id="6" name="Text 3"/>
          <p:cNvSpPr/>
          <p:nvPr/>
        </p:nvSpPr>
        <p:spPr>
          <a:xfrm>
            <a:off x="2944654" y="4616172"/>
            <a:ext cx="3297198"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Total Community Forests</a:t>
            </a:r>
            <a:endParaRPr lang="en-US" sz="2187" dirty="0"/>
          </a:p>
        </p:txBody>
      </p:sp>
      <p:sp>
        <p:nvSpPr>
          <p:cNvPr id="7" name="Text 4"/>
          <p:cNvSpPr/>
          <p:nvPr/>
        </p:nvSpPr>
        <p:spPr>
          <a:xfrm>
            <a:off x="2037993" y="5096589"/>
            <a:ext cx="5110520"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Dhulikhel is home to a total of 36 community forests, covering an area of 8.53 sq.km.</a:t>
            </a:r>
            <a:endParaRPr lang="en-US" sz="1750" dirty="0"/>
          </a:p>
        </p:txBody>
      </p:sp>
      <p:sp>
        <p:nvSpPr>
          <p:cNvPr id="8" name="Text 5"/>
          <p:cNvSpPr/>
          <p:nvPr/>
        </p:nvSpPr>
        <p:spPr>
          <a:xfrm>
            <a:off x="7481768" y="3672007"/>
            <a:ext cx="5110639" cy="666512"/>
          </a:xfrm>
          <a:prstGeom prst="rect">
            <a:avLst/>
          </a:prstGeom>
          <a:noFill/>
          <a:ln/>
        </p:spPr>
        <p:txBody>
          <a:bodyPr wrap="none" rtlCol="0" anchor="t"/>
          <a:lstStyle/>
          <a:p>
            <a:pPr algn="ctr" indent="0" marL="0">
              <a:lnSpc>
                <a:spcPts val="5249"/>
              </a:lnSpc>
              <a:buNone/>
            </a:pPr>
            <a:r>
              <a:rPr lang="en-US" sz="5249" b="1" dirty="0">
                <a:solidFill>
                  <a:srgbClr val="5B5F71"/>
                </a:solidFill>
                <a:latin typeface="Instrument Sans" pitchFamily="34" charset="0"/>
                <a:ea typeface="Instrument Sans" pitchFamily="34" charset="-122"/>
                <a:cs typeface="Instrument Sans" pitchFamily="34" charset="-120"/>
              </a:rPr>
              <a:t>37000</a:t>
            </a:r>
            <a:endParaRPr lang="en-US" sz="5249" dirty="0"/>
          </a:p>
        </p:txBody>
      </p:sp>
      <p:sp>
        <p:nvSpPr>
          <p:cNvPr id="9" name="Text 6"/>
          <p:cNvSpPr/>
          <p:nvPr/>
        </p:nvSpPr>
        <p:spPr>
          <a:xfrm>
            <a:off x="8408908" y="4616172"/>
            <a:ext cx="3256359" cy="347186"/>
          </a:xfrm>
          <a:prstGeom prst="rect">
            <a:avLst/>
          </a:prstGeom>
          <a:noFill/>
          <a:ln/>
        </p:spPr>
        <p:txBody>
          <a:bodyPr wrap="none" rtlCol="0" anchor="t"/>
          <a:lstStyle/>
          <a:p>
            <a:pPr algn="ct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Average Total Population</a:t>
            </a:r>
            <a:endParaRPr lang="en-US" sz="2187" dirty="0"/>
          </a:p>
        </p:txBody>
      </p:sp>
      <p:sp>
        <p:nvSpPr>
          <p:cNvPr id="10" name="Text 7"/>
          <p:cNvSpPr/>
          <p:nvPr/>
        </p:nvSpPr>
        <p:spPr>
          <a:xfrm>
            <a:off x="7481768" y="5096589"/>
            <a:ext cx="5110639" cy="710803"/>
          </a:xfrm>
          <a:prstGeom prst="rect">
            <a:avLst/>
          </a:prstGeom>
          <a:noFill/>
          <a:ln/>
        </p:spPr>
        <p:txBody>
          <a:bodyPr wrap="square" rtlCol="0" anchor="t"/>
          <a:lstStyle/>
          <a:p>
            <a:pPr algn="ct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The average total population in Dhulikhel is 37,000, with a ward density of 582.</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582108"/>
            <a:ext cx="5554980"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Climate in the City</a:t>
            </a:r>
            <a:endParaRPr lang="en-US" sz="4374" dirty="0"/>
          </a:p>
        </p:txBody>
      </p:sp>
      <p:sp>
        <p:nvSpPr>
          <p:cNvPr id="5" name="Shape 2"/>
          <p:cNvSpPr/>
          <p:nvPr/>
        </p:nvSpPr>
        <p:spPr>
          <a:xfrm>
            <a:off x="2037993" y="3720822"/>
            <a:ext cx="10554414" cy="1926550"/>
          </a:xfrm>
          <a:prstGeom prst="roundRect">
            <a:avLst>
              <a:gd name="adj" fmla="val 5190"/>
            </a:avLst>
          </a:prstGeom>
          <a:noFill/>
          <a:ln w="7620">
            <a:solidFill>
              <a:srgbClr val="000000">
                <a:alpha val="8000"/>
              </a:srgbClr>
            </a:solidFill>
            <a:prstDash val="solid"/>
          </a:ln>
        </p:spPr>
      </p:sp>
      <p:sp>
        <p:nvSpPr>
          <p:cNvPr id="6" name="Shape 3"/>
          <p:cNvSpPr/>
          <p:nvPr/>
        </p:nvSpPr>
        <p:spPr>
          <a:xfrm>
            <a:off x="2045613" y="3728442"/>
            <a:ext cx="10539174" cy="637103"/>
          </a:xfrm>
          <a:prstGeom prst="rect">
            <a:avLst/>
          </a:prstGeom>
          <a:solidFill>
            <a:srgbClr val="FFFFFF">
              <a:alpha val="4000"/>
            </a:srgbClr>
          </a:solidFill>
          <a:ln/>
        </p:spPr>
      </p:sp>
      <p:sp>
        <p:nvSpPr>
          <p:cNvPr id="7" name="Text 4"/>
          <p:cNvSpPr/>
          <p:nvPr/>
        </p:nvSpPr>
        <p:spPr>
          <a:xfrm>
            <a:off x="2267783" y="3869293"/>
            <a:ext cx="4821436" cy="355402"/>
          </a:xfrm>
          <a:prstGeom prst="rect">
            <a:avLst/>
          </a:prstGeom>
          <a:noFill/>
          <a:ln/>
        </p:spPr>
        <p:txBody>
          <a:bodyPr wrap="non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Minimum</a:t>
            </a:r>
            <a:endParaRPr lang="en-US" sz="1750" dirty="0"/>
          </a:p>
        </p:txBody>
      </p:sp>
      <p:sp>
        <p:nvSpPr>
          <p:cNvPr id="8" name="Text 5"/>
          <p:cNvSpPr/>
          <p:nvPr/>
        </p:nvSpPr>
        <p:spPr>
          <a:xfrm>
            <a:off x="7541181" y="3869293"/>
            <a:ext cx="4821436" cy="355402"/>
          </a:xfrm>
          <a:prstGeom prst="rect">
            <a:avLst/>
          </a:prstGeom>
          <a:noFill/>
          <a:ln/>
        </p:spPr>
        <p:txBody>
          <a:bodyPr wrap="non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0 degree Celsius</a:t>
            </a:r>
            <a:endParaRPr lang="en-US" sz="1750" dirty="0"/>
          </a:p>
        </p:txBody>
      </p:sp>
      <p:sp>
        <p:nvSpPr>
          <p:cNvPr id="9" name="Shape 6"/>
          <p:cNvSpPr/>
          <p:nvPr/>
        </p:nvSpPr>
        <p:spPr>
          <a:xfrm>
            <a:off x="2045613" y="4365546"/>
            <a:ext cx="10539174" cy="637103"/>
          </a:xfrm>
          <a:prstGeom prst="rect">
            <a:avLst/>
          </a:prstGeom>
          <a:solidFill>
            <a:srgbClr val="000000">
              <a:alpha val="4000"/>
            </a:srgbClr>
          </a:solidFill>
          <a:ln/>
        </p:spPr>
      </p:sp>
      <p:sp>
        <p:nvSpPr>
          <p:cNvPr id="10" name="Text 7"/>
          <p:cNvSpPr/>
          <p:nvPr/>
        </p:nvSpPr>
        <p:spPr>
          <a:xfrm>
            <a:off x="2267783" y="4506397"/>
            <a:ext cx="4821436" cy="355402"/>
          </a:xfrm>
          <a:prstGeom prst="rect">
            <a:avLst/>
          </a:prstGeom>
          <a:noFill/>
          <a:ln/>
        </p:spPr>
        <p:txBody>
          <a:bodyPr wrap="non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Maximum</a:t>
            </a:r>
            <a:endParaRPr lang="en-US" sz="1750" dirty="0"/>
          </a:p>
        </p:txBody>
      </p:sp>
      <p:sp>
        <p:nvSpPr>
          <p:cNvPr id="11" name="Text 8"/>
          <p:cNvSpPr/>
          <p:nvPr/>
        </p:nvSpPr>
        <p:spPr>
          <a:xfrm>
            <a:off x="7541181" y="4506397"/>
            <a:ext cx="4821436" cy="355402"/>
          </a:xfrm>
          <a:prstGeom prst="rect">
            <a:avLst/>
          </a:prstGeom>
          <a:noFill/>
          <a:ln/>
        </p:spPr>
        <p:txBody>
          <a:bodyPr wrap="non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35 degree Celsius</a:t>
            </a:r>
            <a:endParaRPr lang="en-US" sz="1750" dirty="0"/>
          </a:p>
        </p:txBody>
      </p:sp>
      <p:sp>
        <p:nvSpPr>
          <p:cNvPr id="12" name="Shape 9"/>
          <p:cNvSpPr/>
          <p:nvPr/>
        </p:nvSpPr>
        <p:spPr>
          <a:xfrm>
            <a:off x="2045613" y="5002649"/>
            <a:ext cx="10539174" cy="637103"/>
          </a:xfrm>
          <a:prstGeom prst="rect">
            <a:avLst/>
          </a:prstGeom>
          <a:solidFill>
            <a:srgbClr val="FFFFFF">
              <a:alpha val="4000"/>
            </a:srgbClr>
          </a:solidFill>
          <a:ln/>
        </p:spPr>
      </p:sp>
      <p:sp>
        <p:nvSpPr>
          <p:cNvPr id="13" name="Text 10"/>
          <p:cNvSpPr/>
          <p:nvPr/>
        </p:nvSpPr>
        <p:spPr>
          <a:xfrm>
            <a:off x="2267783" y="5143500"/>
            <a:ext cx="4821436" cy="355402"/>
          </a:xfrm>
          <a:prstGeom prst="rect">
            <a:avLst/>
          </a:prstGeom>
          <a:noFill/>
          <a:ln/>
        </p:spPr>
        <p:txBody>
          <a:bodyPr wrap="non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Average (Yearly)</a:t>
            </a:r>
            <a:endParaRPr lang="en-US" sz="1750" dirty="0"/>
          </a:p>
        </p:txBody>
      </p:sp>
      <p:sp>
        <p:nvSpPr>
          <p:cNvPr id="14" name="Text 11"/>
          <p:cNvSpPr/>
          <p:nvPr/>
        </p:nvSpPr>
        <p:spPr>
          <a:xfrm>
            <a:off x="7541181" y="5143500"/>
            <a:ext cx="4821436" cy="355402"/>
          </a:xfrm>
          <a:prstGeom prst="rect">
            <a:avLst/>
          </a:prstGeom>
          <a:noFill/>
          <a:ln/>
        </p:spPr>
        <p:txBody>
          <a:bodyPr wrap="non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1500mm</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2024-02-28T14:17:47Z</dcterms:created>
  <dcterms:modified xsi:type="dcterms:W3CDTF">2024-02-28T14:17:47Z</dcterms:modified>
</cp:coreProperties>
</file>